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PT Sans Narrow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gdFkaZjDwjIiBCKd3hsj4lXvA1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ba9771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0aba9771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ba9771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aba9771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aba9771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aba9771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9cb03101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09cb03101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309cb031013_0_14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g309cb031013_0_14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g309cb031013_0_14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g309cb031013_0_14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g309cb031013_0_14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g309cb031013_0_14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g309cb031013_0_14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g309cb031013_0_14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g309cb031013_0_14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g309cb031013_0_14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g309cb031013_0_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9cb031013_0_18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09cb031013_0_188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g309cb031013_0_18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g309cb031013_0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9cb031013_0_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E">
  <p:cSld name="TITLE_AND_BODY_2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9cb031013_0_195"/>
          <p:cNvSpPr/>
          <p:nvPr>
            <p:ph idx="2" type="pic"/>
          </p:nvPr>
        </p:nvSpPr>
        <p:spPr>
          <a:xfrm>
            <a:off x="466195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sp>
      <p:sp>
        <p:nvSpPr>
          <p:cNvPr id="64" name="Google Shape;64;g309cb031013_0_195"/>
          <p:cNvSpPr txBox="1"/>
          <p:nvPr>
            <p:ph type="title"/>
          </p:nvPr>
        </p:nvSpPr>
        <p:spPr>
          <a:xfrm>
            <a:off x="4896292" y="280875"/>
            <a:ext cx="3925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g309cb031013_0_195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6" name="Google Shape;66;g309cb031013_0_195"/>
          <p:cNvCxnSpPr/>
          <p:nvPr/>
        </p:nvCxnSpPr>
        <p:spPr>
          <a:xfrm>
            <a:off x="4894857" y="1615440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9cb031013_0_200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g309cb031013_0_200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g309cb031013_0_200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H">
  <p:cSld name="TITLE_AND_BODY_2_1_1_1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9cb031013_0_204"/>
          <p:cNvSpPr/>
          <p:nvPr>
            <p:ph idx="2" type="pic"/>
          </p:nvPr>
        </p:nvSpPr>
        <p:spPr>
          <a:xfrm>
            <a:off x="548640" y="1554480"/>
            <a:ext cx="2807100" cy="28071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73" name="Google Shape;73;g309cb031013_0_204"/>
          <p:cNvSpPr txBox="1"/>
          <p:nvPr>
            <p:ph type="title"/>
          </p:nvPr>
        </p:nvSpPr>
        <p:spPr>
          <a:xfrm>
            <a:off x="548675" y="603500"/>
            <a:ext cx="7923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g309cb031013_0_204"/>
          <p:cNvSpPr txBox="1"/>
          <p:nvPr>
            <p:ph idx="1" type="body"/>
          </p:nvPr>
        </p:nvSpPr>
        <p:spPr>
          <a:xfrm>
            <a:off x="3895344" y="1408176"/>
            <a:ext cx="4782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5" name="Google Shape;75;g309cb031013_0_204"/>
          <p:cNvCxnSpPr/>
          <p:nvPr/>
        </p:nvCxnSpPr>
        <p:spPr>
          <a:xfrm>
            <a:off x="544200" y="4511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09cb031013_0_15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309cb031013_0_15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g309cb031013_0_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09cb031013_0_15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309cb031013_0_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g309cb031013_0_1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g309cb031013_0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09cb031013_0_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g309cb031013_0_163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309cb031013_0_16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309cb031013_0_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09cb031013_0_1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g309cb031013_0_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09cb031013_0_1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309cb031013_0_1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309cb031013_0_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09cb031013_0_175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g309cb031013_0_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09cb031013_0_17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g309cb031013_0_17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309cb031013_0_17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g309cb031013_0_178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g309cb031013_0_17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09cb031013_0_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9cb031013_0_18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g309cb031013_0_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09cb031013_0_1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g309cb031013_0_1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g309cb031013_0_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 rot="10800000">
            <a:off x="0" y="14450"/>
            <a:ext cx="9144000" cy="512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A="0" stPos="0" sy="-100000" ky="0"/>
          </a:effectLst>
        </p:spPr>
      </p:pic>
      <p:sp>
        <p:nvSpPr>
          <p:cNvPr id="81" name="Google Shape;81;p1"/>
          <p:cNvSpPr txBox="1"/>
          <p:nvPr>
            <p:ph type="ctrTitle"/>
          </p:nvPr>
        </p:nvSpPr>
        <p:spPr>
          <a:xfrm>
            <a:off x="0" y="2150950"/>
            <a:ext cx="42990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b="1" lang="en" sz="4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AstroSage</a:t>
            </a:r>
            <a:r>
              <a:rPr lang="en" sz="4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4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82" name="Google Shape;82;p1"/>
          <p:cNvSpPr txBox="1"/>
          <p:nvPr>
            <p:ph idx="1" type="subTitle"/>
          </p:nvPr>
        </p:nvSpPr>
        <p:spPr>
          <a:xfrm>
            <a:off x="882425" y="3166550"/>
            <a:ext cx="411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en"/>
              <a:t>Karan Kukreti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94"/>
              <a:buNone/>
            </a:pPr>
            <a:r>
              <a:rPr lang="en"/>
              <a:t>06-09-2024</a:t>
            </a:r>
            <a:endParaRPr/>
          </a:p>
        </p:txBody>
      </p:sp>
      <p:pic>
        <p:nvPicPr>
          <p:cNvPr descr="business analysis first page template" id="83" name="Google Shape;8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225" y="1080225"/>
            <a:ext cx="3139150" cy="29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aba977135_0_9"/>
          <p:cNvSpPr txBox="1"/>
          <p:nvPr>
            <p:ph type="title"/>
          </p:nvPr>
        </p:nvSpPr>
        <p:spPr>
          <a:xfrm>
            <a:off x="311700" y="2619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Chat Status Analysis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0aba977135_0_9"/>
          <p:cNvSpPr txBox="1"/>
          <p:nvPr>
            <p:ph idx="1" type="body"/>
          </p:nvPr>
        </p:nvSpPr>
        <p:spPr>
          <a:xfrm>
            <a:off x="311700" y="1266325"/>
            <a:ext cx="4605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Failure &amp; Incomplete Rates: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13,897 chats not resolved.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for Improvement: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Address reasons behind incomplete and failed chats.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Support Processes: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Upgrade systems, train staff, reduce response times.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Chat Automation: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AI-powered chatbots for simpler queries.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3" name="Google Shape;183;g30aba977135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00" y="1121775"/>
            <a:ext cx="3921900" cy="263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ba977135_0_17"/>
          <p:cNvSpPr txBox="1"/>
          <p:nvPr>
            <p:ph type="title"/>
          </p:nvPr>
        </p:nvSpPr>
        <p:spPr>
          <a:xfrm>
            <a:off x="311700" y="2619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Call</a:t>
            </a:r>
            <a:r>
              <a:rPr lang="en" sz="3420">
                <a:latin typeface="Arial"/>
                <a:ea typeface="Arial"/>
                <a:cs typeface="Arial"/>
                <a:sym typeface="Arial"/>
              </a:rPr>
              <a:t> Status Analysis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0aba977135_0_17"/>
          <p:cNvSpPr txBox="1"/>
          <p:nvPr>
            <p:ph idx="1" type="body"/>
          </p:nvPr>
        </p:nvSpPr>
        <p:spPr>
          <a:xfrm>
            <a:off x="311700" y="1266325"/>
            <a:ext cx="4605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endParaRPr b="1"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1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Success Rate:</a:t>
            </a:r>
            <a:r>
              <a:rPr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40% of calls completed.</a:t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Opportunities:</a:t>
            </a:r>
            <a:r>
              <a:rPr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 "No Answer," "Busy," and "Failed" categories.</a:t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Recommendations:</a:t>
            </a:r>
            <a:endParaRPr b="1"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1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 Call Timing:</a:t>
            </a:r>
            <a:r>
              <a:rPr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Implement automated callback system.</a:t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Queue Management:</a:t>
            </a:r>
            <a:r>
              <a:rPr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Expand agent availability or improve call distribution.</a:t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541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Improvements:</a:t>
            </a:r>
            <a:r>
              <a:rPr lang="en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Enhance infrastructure and agent training.</a:t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0" name="Google Shape;190;g30aba97713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00" y="1121775"/>
            <a:ext cx="3921900" cy="243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aba977135_0_25"/>
          <p:cNvSpPr txBox="1"/>
          <p:nvPr>
            <p:ph type="title"/>
          </p:nvPr>
        </p:nvSpPr>
        <p:spPr>
          <a:xfrm>
            <a:off x="311700" y="2619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Top Performing Gurus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0aba977135_0_25"/>
          <p:cNvSpPr txBox="1"/>
          <p:nvPr>
            <p:ph idx="1" type="body"/>
          </p:nvPr>
        </p:nvSpPr>
        <p:spPr>
          <a:xfrm>
            <a:off x="311700" y="1121775"/>
            <a:ext cx="4605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Findings:</a:t>
            </a:r>
            <a:endParaRPr b="1"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08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Performers:</a:t>
            </a:r>
            <a:r>
              <a:rPr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Tarot Mystical. and Astro Pujaa.</a:t>
            </a:r>
            <a:endParaRPr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 b="1"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08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Ratings:</a:t>
            </a:r>
            <a:r>
              <a:rPr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 gurus have significantly higher ratings..</a:t>
            </a:r>
            <a:endParaRPr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Recommendations:</a:t>
            </a:r>
            <a:endParaRPr b="1"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08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Training:</a:t>
            </a:r>
            <a:r>
              <a:rPr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Focus on lower-rated gurus.</a:t>
            </a:r>
            <a:endParaRPr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0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Feedback:</a:t>
            </a:r>
            <a:r>
              <a:rPr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Encourage feedback for mid-tier gurus.</a:t>
            </a:r>
            <a:endParaRPr sz="49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0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Practices Sharing:</a:t>
            </a:r>
            <a:r>
              <a:rPr lang="en" sz="49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mentorship program.</a:t>
            </a:r>
            <a:endParaRPr b="1" sz="60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7" name="Google Shape;197;g30aba97713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975" y="1411050"/>
            <a:ext cx="4134650" cy="25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type="title"/>
          </p:nvPr>
        </p:nvSpPr>
        <p:spPr>
          <a:xfrm>
            <a:off x="311700" y="191900"/>
            <a:ext cx="76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latin typeface="Arial"/>
                <a:ea typeface="Arial"/>
                <a:cs typeface="Arial"/>
                <a:sym typeface="Arial"/>
              </a:rPr>
              <a:t>Average Traffic Distribution Analysis</a:t>
            </a:r>
            <a:endParaRPr sz="36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199500" y="1437875"/>
            <a:ext cx="437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Peak Hours: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Daily traffic peaks between 6 AM and 4 PM.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Importance: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time period is crucial for the business.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 Requirement: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Highly skilled professionals needed for optimal customer satisfaction.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Flexible staffing and shift optimization for efficient workload distribution.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600" y="1170125"/>
            <a:ext cx="3995701" cy="31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/>
          <p:nvPr>
            <p:ph type="title"/>
          </p:nvPr>
        </p:nvSpPr>
        <p:spPr>
          <a:xfrm>
            <a:off x="194700" y="385975"/>
            <a:ext cx="3986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440">
                <a:latin typeface="Arial"/>
                <a:ea typeface="Arial"/>
                <a:cs typeface="Arial"/>
                <a:sym typeface="Arial"/>
              </a:rPr>
              <a:t>Strategic Recommendations</a:t>
            </a:r>
            <a:endParaRPr sz="34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>
            <p:ph idx="1" type="body"/>
          </p:nvPr>
        </p:nvSpPr>
        <p:spPr>
          <a:xfrm>
            <a:off x="194700" y="1409975"/>
            <a:ext cx="4200300" cy="4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500">
                <a:solidFill>
                  <a:schemeClr val="accent1"/>
                </a:solidFill>
              </a:rPr>
              <a:t>Optimizing Technology for Uniform Workload Distribution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Recommendation:</a:t>
            </a:r>
            <a:endParaRPr b="1"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advanced call center technology.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 predictive algorithms for peak traffic management.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endParaRPr b="1"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data shows imbalanced call handling.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Leads to agent burnout and inconsistent service quality.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Impact:</a:t>
            </a:r>
            <a:endParaRPr b="1"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efficiency and faster response times.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44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" sz="1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customer satisfaction during peak and off-peak hours.</a:t>
            </a:r>
            <a:endParaRPr sz="1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1" name="Google Shape;21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975" y="1305575"/>
            <a:ext cx="4444200" cy="295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52175" y="543850"/>
            <a:ext cx="47241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 in targeted training programs.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real-time feedback tools.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shows high chat activity but low revenue.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Impact: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revenue through improved conversions.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customer loyalty through personalized and empathetic interactions.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168700" y="291325"/>
            <a:ext cx="575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Enhancing Customer Interactions Through Targeted Training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3">
            <a:alphaModFix amt="60000"/>
          </a:blip>
          <a:srcRect b="2649" l="-2310" r="2310" t="-2649"/>
          <a:stretch/>
        </p:blipFill>
        <p:spPr>
          <a:xfrm>
            <a:off x="4736775" y="706825"/>
            <a:ext cx="4062925" cy="354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/>
          <p:nvPr>
            <p:ph idx="1" type="body"/>
          </p:nvPr>
        </p:nvSpPr>
        <p:spPr>
          <a:xfrm>
            <a:off x="4819700" y="482025"/>
            <a:ext cx="4391100" cy="4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Upgrade call center technology for real-time solutions.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AI-powered chatbots for initial triaging.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 CRM tools for efficient query management.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gap between chat activity and revenue.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Impact: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market share through improved service scalability.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customer experience with faster issue resolution and smoother service delivery.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819700" y="303275"/>
            <a:ext cx="420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Optimizing Customer Service Technology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6325" y="1061525"/>
            <a:ext cx="4527100" cy="292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>
            <p:ph type="title"/>
          </p:nvPr>
        </p:nvSpPr>
        <p:spPr>
          <a:xfrm>
            <a:off x="213825" y="290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Analytical Dashboard 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9995"/>
            <a:ext cx="9144002" cy="318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39235" t="0"/>
          <a:stretch/>
        </p:blipFill>
        <p:spPr>
          <a:xfrm>
            <a:off x="4529800" y="227425"/>
            <a:ext cx="4614200" cy="4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>
            <p:ph type="title"/>
          </p:nvPr>
        </p:nvSpPr>
        <p:spPr>
          <a:xfrm>
            <a:off x="254600" y="184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99725" y="836325"/>
            <a:ext cx="4385100" cy="4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Findings: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chat activity, low revenue.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Uneven workload distribution.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gaps.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Implications: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Efficiency: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Optimize technology and balance workload.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Growth: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 agent training and upgrade technology.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Satisfaction: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Invest in technology and training.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</a:rPr>
              <a:t>Closing Statement:</a:t>
            </a:r>
            <a:br>
              <a:rPr lang="en" sz="1100">
                <a:solidFill>
                  <a:srgbClr val="595959"/>
                </a:solidFill>
              </a:rPr>
            </a:b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Implementing these data-driven recommendations will not only boost AstroSage's operational efficiency but also enhance customer satisfaction, leading to sustainable growth and competitive advantage in the market.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946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832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 txBox="1"/>
          <p:nvPr>
            <p:ph type="title"/>
          </p:nvPr>
        </p:nvSpPr>
        <p:spPr>
          <a:xfrm>
            <a:off x="3134025" y="518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References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7"/>
          <p:cNvSpPr txBox="1"/>
          <p:nvPr>
            <p:ph idx="1" type="body"/>
          </p:nvPr>
        </p:nvSpPr>
        <p:spPr>
          <a:xfrm>
            <a:off x="2293025" y="1543475"/>
            <a:ext cx="41763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AstroSage Report 2023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Data-cleaning methodologies - GeeksforGeeks.com, DataCamp.com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Image generation tool for slides - Dall-E3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Software used - Google SpreadSheets and Google Slides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>
            <p:ph type="title"/>
          </p:nvPr>
        </p:nvSpPr>
        <p:spPr>
          <a:xfrm>
            <a:off x="4520025" y="363150"/>
            <a:ext cx="45858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40">
                <a:latin typeface="Arial"/>
                <a:ea typeface="Arial"/>
                <a:cs typeface="Arial"/>
                <a:sym typeface="Arial"/>
              </a:rPr>
              <a:t>AstroSage: Personalized Astrology</a:t>
            </a:r>
            <a:endParaRPr sz="32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>
            <p:ph idx="1" type="body"/>
          </p:nvPr>
        </p:nvSpPr>
        <p:spPr>
          <a:xfrm>
            <a:off x="4773075" y="1820475"/>
            <a:ext cx="40797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>
                <a:solidFill>
                  <a:srgbClr val="595959"/>
                </a:solidFill>
              </a:rPr>
              <a:t>Leading online astrology platform offering personalized services.</a:t>
            </a:r>
            <a:endParaRPr>
              <a:solidFill>
                <a:srgbClr val="595959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>
                <a:solidFill>
                  <a:srgbClr val="595959"/>
                </a:solidFill>
              </a:rPr>
              <a:t>Aims to make astrology accessible to all, providing insights into life, relationships, and career.</a:t>
            </a:r>
            <a:endParaRPr>
              <a:solidFill>
                <a:srgbClr val="595959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>
                <a:solidFill>
                  <a:srgbClr val="595959"/>
                </a:solidFill>
              </a:rPr>
              <a:t>Connects users with experienced astrologers for live consultations via chat, call, or video.</a:t>
            </a:r>
            <a:endParaRPr>
              <a:solidFill>
                <a:srgbClr val="595959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>
                <a:solidFill>
                  <a:srgbClr val="595959"/>
                </a:solidFill>
              </a:rPr>
              <a:t>Offers variety of services including horoscope readings, Vedic astrology, and numerology.</a:t>
            </a:r>
            <a:endParaRPr>
              <a:solidFill>
                <a:srgbClr val="595959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Char char="●"/>
            </a:pPr>
            <a:r>
              <a:rPr lang="en">
                <a:solidFill>
                  <a:srgbClr val="595959"/>
                </a:solidFill>
              </a:rPr>
              <a:t>Focus on customization ensures personalized guidance for each user.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90" name="Google Shape;90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270" y="587552"/>
            <a:ext cx="3968400" cy="3968400"/>
          </a:xfrm>
          <a:prstGeom prst="roundRect">
            <a:avLst>
              <a:gd fmla="val 9998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227500" y="1242975"/>
            <a:ext cx="3639713" cy="924600"/>
            <a:chOff x="227500" y="1242975"/>
            <a:chExt cx="3639713" cy="924600"/>
          </a:xfrm>
        </p:grpSpPr>
        <p:cxnSp>
          <p:nvCxnSpPr>
            <p:cNvPr id="96" name="Google Shape;96;p3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7" name="Google Shape;97;p3"/>
            <p:cNvSpPr txBox="1"/>
            <p:nvPr/>
          </p:nvSpPr>
          <p:spPr>
            <a:xfrm>
              <a:off x="227500" y="1242975"/>
              <a:ext cx="2465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"/>
                <a:buFont typeface="Arial"/>
                <a:buNone/>
              </a:pPr>
              <a:r>
                <a:rPr b="1" i="0" lang="en" sz="125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User Registration and Profile Setup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AstroSage users create profiles with birth details and service preferences.</a:t>
              </a:r>
              <a:endParaRPr b="1" i="0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3"/>
          <p:cNvGrpSpPr/>
          <p:nvPr/>
        </p:nvGrpSpPr>
        <p:grpSpPr>
          <a:xfrm>
            <a:off x="308850" y="2914275"/>
            <a:ext cx="3263088" cy="843300"/>
            <a:chOff x="308850" y="2914275"/>
            <a:chExt cx="3263088" cy="843300"/>
          </a:xfrm>
        </p:grpSpPr>
        <p:cxnSp>
          <p:nvCxnSpPr>
            <p:cNvPr id="99" name="Google Shape;99;p3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0" name="Google Shape;100;p3"/>
            <p:cNvSpPr txBox="1"/>
            <p:nvPr/>
          </p:nvSpPr>
          <p:spPr>
            <a:xfrm>
              <a:off x="308850" y="2914275"/>
              <a:ext cx="2333100" cy="8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"/>
                <a:buFont typeface="Arial"/>
                <a:buNone/>
              </a:pPr>
              <a:r>
                <a:rPr b="1" i="0" lang="en" sz="125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Select Astrologer or Service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2F5F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Users choose astrologers based on expertise, ratings, and availability.</a:t>
              </a:r>
              <a:endParaRPr b="1" i="0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3473316" y="3818164"/>
            <a:ext cx="2287760" cy="1325333"/>
            <a:chOff x="3595515" y="3853930"/>
            <a:chExt cx="2124000" cy="1173900"/>
          </a:xfrm>
        </p:grpSpPr>
        <p:cxnSp>
          <p:nvCxnSpPr>
            <p:cNvPr id="102" name="Google Shape;102;p3"/>
            <p:cNvCxnSpPr>
              <a:endCxn id="103" idx="0"/>
            </p:cNvCxnSpPr>
            <p:nvPr/>
          </p:nvCxnSpPr>
          <p:spPr>
            <a:xfrm flipH="1">
              <a:off x="4657515" y="3853930"/>
              <a:ext cx="300" cy="24930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3" name="Google Shape;103;p3"/>
            <p:cNvSpPr txBox="1"/>
            <p:nvPr/>
          </p:nvSpPr>
          <p:spPr>
            <a:xfrm>
              <a:off x="3595515" y="410323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"/>
                <a:buFont typeface="Arial"/>
                <a:buNone/>
              </a:pPr>
              <a:r>
                <a:rPr b="1" i="0" lang="en" sz="125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Book a Consultation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Users schedule consultations via chat, call, or video.</a:t>
              </a:r>
              <a:endParaRPr b="1" i="0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5209838" y="1283625"/>
            <a:ext cx="3759287" cy="843300"/>
            <a:chOff x="5209838" y="1283625"/>
            <a:chExt cx="3759287" cy="843300"/>
          </a:xfrm>
        </p:grpSpPr>
        <p:sp>
          <p:nvSpPr>
            <p:cNvPr id="105" name="Google Shape;105;p3"/>
            <p:cNvSpPr txBox="1"/>
            <p:nvPr/>
          </p:nvSpPr>
          <p:spPr>
            <a:xfrm>
              <a:off x="6588025" y="1283625"/>
              <a:ext cx="2381100" cy="8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"/>
                <a:buFont typeface="Arial"/>
                <a:buNone/>
              </a:pPr>
              <a:r>
                <a:rPr b="1" i="0" lang="en" sz="125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Post-Consultation Services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2F5F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Users review astrologers and save session details. AstroSage provides follow-up services.</a:t>
              </a:r>
              <a:endParaRPr b="1" i="0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8C8C8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3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07" name="Google Shape;107;p3"/>
          <p:cNvGrpSpPr/>
          <p:nvPr/>
        </p:nvGrpSpPr>
        <p:grpSpPr>
          <a:xfrm>
            <a:off x="5610288" y="2775650"/>
            <a:ext cx="3183075" cy="1105375"/>
            <a:chOff x="5610288" y="2775650"/>
            <a:chExt cx="3183075" cy="1105375"/>
          </a:xfrm>
        </p:grpSpPr>
        <p:cxnSp>
          <p:nvCxnSpPr>
            <p:cNvPr id="108" name="Google Shape;108;p3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09" name="Google Shape;109;p3"/>
            <p:cNvSpPr txBox="1"/>
            <p:nvPr/>
          </p:nvSpPr>
          <p:spPr>
            <a:xfrm>
              <a:off x="6669363" y="29564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50"/>
                <a:buFont typeface="Arial"/>
                <a:buNone/>
              </a:pPr>
              <a:r>
                <a:rPr b="1" i="0" lang="en" sz="125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Receive Personalized Guidance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F2F5F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Users receive personalized astrological guidance, including horoscopes, Vedic astrology insights, or numerological advice.</a:t>
              </a:r>
              <a:endParaRPr b="1" i="0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3"/>
          <p:cNvGrpSpPr/>
          <p:nvPr/>
        </p:nvGrpSpPr>
        <p:grpSpPr>
          <a:xfrm>
            <a:off x="2557812" y="556626"/>
            <a:ext cx="3922200" cy="3915924"/>
            <a:chOff x="2610906" y="610653"/>
            <a:chExt cx="3922200" cy="3922200"/>
          </a:xfrm>
        </p:grpSpPr>
        <p:sp>
          <p:nvSpPr>
            <p:cNvPr id="111" name="Google Shape;111;p3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F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5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5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1"/>
            </a:solidFill>
            <a:ln>
              <a:noFill/>
            </a:ln>
            <a:effectLst>
              <a:outerShdw blurRad="142875" rotWithShape="0" algn="bl">
                <a:srgbClr val="000000">
                  <a:alpha val="4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2207850" y="111350"/>
            <a:ext cx="537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AstroSage Works</a:t>
            </a:r>
            <a:endParaRPr b="1" i="0" sz="3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3525"/>
            <a:ext cx="3405350" cy="353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>
            <p:ph type="title"/>
          </p:nvPr>
        </p:nvSpPr>
        <p:spPr>
          <a:xfrm>
            <a:off x="0" y="162325"/>
            <a:ext cx="354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AstroSage Data Overview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3405350" y="162325"/>
            <a:ext cx="54747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Performance Indicators (KPIs)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Engagement: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26K monthly users.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131 dedicated agents.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Monthly revenue over 2 lakhs.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Investment: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crore investment for business optimization.</a:t>
            </a:r>
            <a:endParaRPr sz="1200"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3405350" y="1748200"/>
            <a:ext cx="5474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 and Preprocessing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 Removal: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Removed non-informative columns.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Consistency: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Standardized guruName formatting.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Removed unwanted characters and handled missing values.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3405350" y="3273625"/>
            <a:ext cx="54747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Utilization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Analysis: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Deep dive into AstroSage's business model.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Understand user behavior, internal challenges, and areas for improvement.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Investment Guidance: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Identify strategic areas for resource allocation.</a:t>
            </a:r>
            <a:endParaRPr b="1" sz="1200"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idx="1" type="body"/>
          </p:nvPr>
        </p:nvSpPr>
        <p:spPr>
          <a:xfrm>
            <a:off x="100600" y="826650"/>
            <a:ext cx="38328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Trend: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Decreasing daily call volume.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Impact: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Significant revenue contribution from calls.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Urgency: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Immediate attention required to mitigate business impact.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Cause Analysis: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Deeper analysis to identify underlying issues.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Temporary Solution: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Introduce attractive offers to stimulate demand.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Long-Term Solution: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Identify root causes to guide effective resource allocation.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150" y="2727800"/>
            <a:ext cx="3148475" cy="1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5875" y="66925"/>
            <a:ext cx="427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Daily Calls Analysis</a:t>
            </a:r>
            <a:endParaRPr b="0" i="0" sz="2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150" y="509300"/>
            <a:ext cx="3148475" cy="20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62025" y="93625"/>
            <a:ext cx="884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Average Call Handled Per Agent Per Day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>
            <p:ph idx="1" type="body"/>
          </p:nvPr>
        </p:nvSpPr>
        <p:spPr>
          <a:xfrm>
            <a:off x="202025" y="92040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Calls per Agent: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1.91 calls per agent per day (low).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Indicates low user base or traffic.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Compounding Problem: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Combined with decreasing call volume, signals serious business concerns.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Urgent Action: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Continuation of this trend could be disastrous.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Temporary Solution: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Increase marketing efforts and introduce attractive offers.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5" name="Google Shape;1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825" y="2751125"/>
            <a:ext cx="3360500" cy="22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209975" y="241575"/>
            <a:ext cx="629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Chat/Call Revenue Analysis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 txBox="1"/>
          <p:nvPr>
            <p:ph idx="1" type="body"/>
          </p:nvPr>
        </p:nvSpPr>
        <p:spPr>
          <a:xfrm>
            <a:off x="131975" y="1239000"/>
            <a:ext cx="40179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Higher chat activity (19,514) compared to calls (8,505).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Lower chat revenue (₹45,495) compared to calls (₹168,382).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Gap: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Chat popularity doesn't translate to revenue.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Enhance chat interface with features like instant horoscopes, follow-up sessions, and real-time document sharing to boost user satisfaction and retention.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75" y="966675"/>
            <a:ext cx="4689325" cy="31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311700" y="219025"/>
            <a:ext cx="599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Average Rating Analysis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"/>
          <p:cNvSpPr txBox="1"/>
          <p:nvPr>
            <p:ph idx="1" type="body"/>
          </p:nvPr>
        </p:nvSpPr>
        <p:spPr>
          <a:xfrm>
            <a:off x="311700" y="1235650"/>
            <a:ext cx="3893400" cy="3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Indicator: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Average user rating reflects user experience and likelihood of revisits.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Higher ratings indicate positive experiences, lower ratings suggest negative ones.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Concern: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Majority of ratings (below 3.64/8) indicate subpar user experiences.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Agent-provided resolutions may be contributing to dissatisfaction.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169" name="Google Shape;1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38" y="1106225"/>
            <a:ext cx="46196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9cb031013_0_235"/>
          <p:cNvSpPr txBox="1"/>
          <p:nvPr>
            <p:ph type="title"/>
          </p:nvPr>
        </p:nvSpPr>
        <p:spPr>
          <a:xfrm>
            <a:off x="311700" y="219025"/>
            <a:ext cx="833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3400">
                <a:latin typeface="Arial"/>
                <a:ea typeface="Arial"/>
                <a:cs typeface="Arial"/>
                <a:sym typeface="Arial"/>
              </a:rPr>
              <a:t>User Engagement Analysis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09cb031013_0_235"/>
          <p:cNvSpPr txBox="1"/>
          <p:nvPr>
            <p:ph idx="1" type="body"/>
          </p:nvPr>
        </p:nvSpPr>
        <p:spPr>
          <a:xfrm>
            <a:off x="311700" y="1235650"/>
            <a:ext cx="3893400" cy="3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One-Time Users: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51.1% of total user base.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Users: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48.9% of total user base.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First-Time User Experience: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Enhance onboarding and post-service follow-up.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Loyalty Programs: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 incentives for repeat users.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  <p:pic>
        <p:nvPicPr>
          <p:cNvPr id="176" name="Google Shape;176;g309cb031013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950" y="1156625"/>
            <a:ext cx="4634100" cy="31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